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38" autoAdjust="0"/>
  </p:normalViewPr>
  <p:slideViewPr>
    <p:cSldViewPr snapToGrid="0">
      <p:cViewPr varScale="1">
        <p:scale>
          <a:sx n="104" d="100"/>
          <a:sy n="104" d="100"/>
        </p:scale>
        <p:origin x="-804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E:\11\&#1076;\&#1064;&#1072;&#1093;&#1086;&#1074;&#1072;\&#1041;&#1070;&#1044;&#1046;&#1045;&#1058;\21.&#1041;&#1070;&#1044;&#1046;&#1045;&#1058;%202021%20&#1043;&#1054;&#1044;\&#1054;&#1058;&#1063;&#1045;&#1058;%20&#1059;&#1058;&#1042;&#1045;&#1056;&#1046;&#1044;&#1045;&#1053;&#1048;&#1045;%20&#1086;&#1073;%20&#1080;&#1089;&#1087;&#1086;&#1083;&#1085;&#1077;&#1085;&#1080;&#1080;%20&#1073;&#1102;&#1076;&#1078;&#1077;&#1090;&#1072;\&#1041;&#1102;&#1076;&#1078;&#1077;&#1090;%20&#1076;&#1083;&#1103;%20&#1075;&#1088;&#1072;&#1078;&#1076;&#1072;&#1085;%20&#1082;%20&#1088;&#1077;&#1096;&#1077;&#1085;&#1080;&#1102;%20&#1086;&#1073;%20&#1080;&#1089;&#1087;&#1086;&#1083;&#1085;&#1077;&#1085;&#1080;&#1080;%20&#1073;&#1102;&#1076;&#1078;&#1077;&#1090;&#1072;%20&#1079;&#1072;%202020%20&#1075;&#1086;&#1076;\&#1044;&#1080;&#1072;&#1075;&#1088;&#1072;&#1084;&#1084;&#1072;%20&#1076;&#1086;&#1093;&#1086;&#1076;&#109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E:\11\&#1076;\&#1064;&#1072;&#1093;&#1086;&#1074;&#1072;\&#1041;&#1070;&#1044;&#1046;&#1045;&#1058;\21.&#1041;&#1070;&#1044;&#1046;&#1045;&#1058;%202021%20&#1043;&#1054;&#1044;\&#1054;&#1058;&#1063;&#1045;&#1058;%20&#1059;&#1058;&#1042;&#1045;&#1056;&#1046;&#1044;&#1045;&#1053;&#1048;&#1045;%20&#1086;&#1073;%20&#1080;&#1089;&#1087;&#1086;&#1083;&#1085;&#1077;&#1085;&#1080;&#1080;%20&#1073;&#1102;&#1076;&#1078;&#1077;&#1090;&#1072;\&#1041;&#1102;&#1076;&#1078;&#1077;&#1090;%20&#1076;&#1083;&#1103;%20&#1075;&#1088;&#1072;&#1078;&#1076;&#1072;&#1085;%20&#1082;%20&#1088;&#1077;&#1096;&#1077;&#1085;&#1080;&#1102;%20&#1086;&#1073;%20&#1080;&#1089;&#1087;&#1086;&#1083;&#1085;&#1077;&#1085;&#1080;&#1080;%20&#1073;&#1102;&#1076;&#1078;&#1077;&#1090;&#1072;%20&#1079;&#1072;%202020%20&#1075;&#1086;&#1076;\&#1044;&#1080;&#1072;&#1075;&#1088;&#1072;&#1084;&#1084;&#1072;%20&#1076;&#1086;&#1093;&#1086;&#1076;&#1099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E:\11\&#1076;\&#1064;&#1072;&#1093;&#1086;&#1074;&#1072;\&#1041;&#1070;&#1044;&#1046;&#1045;&#1058;\21.&#1041;&#1070;&#1044;&#1046;&#1045;&#1058;%202021%20&#1043;&#1054;&#1044;\&#1054;&#1058;&#1063;&#1045;&#1058;%20&#1059;&#1058;&#1042;&#1045;&#1056;&#1046;&#1044;&#1045;&#1053;&#1048;&#1045;%20&#1086;&#1073;%20&#1080;&#1089;&#1087;&#1086;&#1083;&#1085;&#1077;&#1085;&#1080;&#1080;%20&#1073;&#1102;&#1076;&#1078;&#1077;&#1090;&#1072;\&#1041;&#1102;&#1076;&#1078;&#1077;&#1090;%20&#1076;&#1083;&#1103;%20&#1075;&#1088;&#1072;&#1078;&#1076;&#1072;&#1085;%20&#1082;%20&#1088;&#1077;&#1096;&#1077;&#1085;&#1080;&#1102;%20&#1086;&#1073;%20&#1080;&#1089;&#1087;&#1086;&#1083;&#1085;&#1077;&#1085;&#1080;&#1080;%20&#1073;&#1102;&#1076;&#1078;&#1077;&#1090;&#1072;%20&#1079;&#1072;%202020%20&#1075;&#1086;&#1076;\&#1044;&#1080;&#1072;&#1075;&#1088;&#1072;&#1084;&#1084;&#1072;%20&#1076;&#1086;&#1093;&#1086;&#1076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структура доходов за 2021 год</a:t>
            </a:r>
          </a:p>
        </c:rich>
      </c:tx>
      <c:layout/>
    </c:title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Лист2!$B$3</c:f>
              <c:strCache>
                <c:ptCount val="1"/>
                <c:pt idx="0">
                  <c:v>Утвержденный план на 2021 год</c:v>
                </c:pt>
              </c:strCache>
            </c:strRef>
          </c:tx>
          <c:dPt>
            <c:idx val="2"/>
            <c:explosion val="16"/>
            <c:extLst xmlns:c16r2="http://schemas.microsoft.com/office/drawing/2015/06/chart">
              <c:ext xmlns:c16="http://schemas.microsoft.com/office/drawing/2014/chart" uri="{C3380CC4-5D6E-409C-BE32-E72D297353CC}">
                <c16:uniqueId val="{00000005-E2EF-4040-BE5D-6D6D2645AD4A}"/>
              </c:ext>
            </c:extLst>
          </c:dPt>
          <c:dLbls>
            <c:dLbl>
              <c:idx val="0"/>
              <c:layout/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sz="1200" dirty="0"/>
                      <a:t>Налоговые доходы
71%</a:t>
                    </a:r>
                  </a:p>
                </c:rich>
              </c:tx>
              <c:spPr/>
              <c:dLblPos val="outEnd"/>
              <c:showCatName val="1"/>
              <c:showPercent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 rot="0" vert="horz"/>
                  <a:lstStyle/>
                  <a:p>
                    <a:pPr>
                      <a:defRPr sz="1200"/>
                    </a:pPr>
                    <a:r>
                      <a:rPr lang="ru-RU" sz="1200"/>
                      <a:t>Безвозмездные поступления
29%</a:t>
                    </a:r>
                  </a:p>
                </c:rich>
              </c:tx>
              <c:spPr/>
              <c:dLblPos val="outEnd"/>
              <c:showCatName val="1"/>
              <c:showPercent val="1"/>
            </c:dLbl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Лист2!$A$4:$A$6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Лист2!$B$4:$B$6</c:f>
              <c:numCache>
                <c:formatCode>General</c:formatCode>
                <c:ptCount val="3"/>
                <c:pt idx="0" formatCode="#,##0.00">
                  <c:v>13630.6</c:v>
                </c:pt>
                <c:pt idx="1">
                  <c:v>291.10000000000002</c:v>
                </c:pt>
                <c:pt idx="2" formatCode="#,##0.00">
                  <c:v>6780.7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2EF-4040-BE5D-6D6D2645AD4A}"/>
            </c:ext>
          </c:extLst>
        </c:ser>
        <c:dLbls>
          <c:showCatName val="1"/>
        </c:dLbls>
      </c:pie3DChart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налоговых и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неналоговых доходов</a:t>
            </a:r>
          </a:p>
        </c:rich>
      </c:tx>
      <c:layout>
        <c:manualLayout>
          <c:xMode val="edge"/>
          <c:yMode val="edge"/>
          <c:x val="0.22539514879831821"/>
          <c:y val="0.82499223730113846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93918014573656"/>
          <c:y val="0.21027164262657147"/>
          <c:w val="0.82793185036189965"/>
          <c:h val="0.63885925597555104"/>
        </c:manualLayout>
      </c:layout>
      <c:pie3DChart>
        <c:varyColors val="1"/>
        <c:ser>
          <c:idx val="0"/>
          <c:order val="0"/>
          <c:explosion val="6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12-4D63-8EF7-D76EF83C848E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12-4D63-8EF7-D76EF83C848E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12-4D63-8EF7-D76EF83C848E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12-4D63-8EF7-D76EF83C848E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312-4D63-8EF7-D76EF83C848E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312-4D63-8EF7-D76EF83C848E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312-4D63-8EF7-D76EF83C848E}"/>
              </c:ext>
            </c:extLst>
          </c:dPt>
          <c:dLbls>
            <c:dLbl>
              <c:idx val="0"/>
              <c:layout>
                <c:manualLayout>
                  <c:x val="-0.16759194486019832"/>
                  <c:y val="-0.10630960546778306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/>
                      <a:t>Налог на доходы физических лиц
0,02%</a:t>
                    </a:r>
                  </a:p>
                </c:rich>
              </c:tx>
              <c:spPr/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312-4D63-8EF7-D76EF83C848E}"/>
                </c:ext>
              </c:extLst>
            </c:dLbl>
            <c:dLbl>
              <c:idx val="1"/>
              <c:layout>
                <c:manualLayout>
                  <c:x val="-2.1987389102188674E-2"/>
                  <c:y val="-0.21982217800528714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/>
                      <a:t>Единый сельскохозяйственный налог
0,02%</a:t>
                    </a:r>
                  </a:p>
                </c:rich>
              </c:tx>
              <c:spPr/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2.024766274050455E-3"/>
                  <c:y val="0.33190431379662866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/>
                      <a:t>Налог на имущество физических лиц
0,04%</a:t>
                    </a:r>
                  </a:p>
                </c:rich>
              </c:tx>
              <c:spPr/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6312-4D63-8EF7-D76EF83C848E}"/>
                </c:ext>
              </c:extLst>
            </c:dLbl>
            <c:dLbl>
              <c:idx val="3"/>
              <c:layout>
                <c:manualLayout>
                  <c:x val="-5.3805096418732788E-2"/>
                  <c:y val="-0.17998560115190787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dirty="0"/>
                      <a:t>Земельный налог
52%</a:t>
                    </a:r>
                  </a:p>
                </c:rich>
              </c:tx>
              <c:spPr/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0.33206336359298072"/>
                  <c:y val="-3.58622491303058E-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dirty="0"/>
                      <a:t>Доходы от </a:t>
                    </a:r>
                    <a:r>
                      <a:rPr lang="ru-RU" dirty="0" smtClean="0"/>
                      <a:t>использования и продажи  </a:t>
                    </a:r>
                    <a:r>
                      <a:rPr lang="ru-RU" dirty="0"/>
                      <a:t>имущества
</a:t>
                    </a:r>
                    <a:r>
                      <a:rPr lang="ru-RU" dirty="0" smtClean="0"/>
                      <a:t>0,06 %</a:t>
                    </a:r>
                    <a:endParaRPr lang="ru-RU" dirty="0"/>
                  </a:p>
                </c:rich>
              </c:tx>
              <c:spPr/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0.16107144503373028"/>
                  <c:y val="-3.2100739027491977E-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dirty="0" smtClean="0"/>
                      <a:t>Прочие </a:t>
                    </a:r>
                    <a:r>
                      <a:rPr lang="ru-RU" dirty="0"/>
                      <a:t>неналоговые платежи
0%</a:t>
                    </a:r>
                  </a:p>
                </c:rich>
              </c:tx>
              <c:spPr/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4.1324856022645927E-2"/>
                  <c:y val="3.8963812028895966E-3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/>
                      <a:t>Денежные взыскания (штрафы)
0%</a:t>
                    </a:r>
                  </a:p>
                </c:rich>
              </c:tx>
              <c:spPr/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6312-4D63-8EF7-D76EF83C848E}"/>
                </c:ext>
              </c:extLst>
            </c:dLbl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Лист2!$A$9:$A$15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Прочие неналоговые платежи</c:v>
                </c:pt>
                <c:pt idx="6">
                  <c:v>Денежные взыскания (штрафы)</c:v>
                </c:pt>
              </c:strCache>
            </c:strRef>
          </c:cat>
          <c:val>
            <c:numRef>
              <c:f>Лист2!$B$9:$B$15</c:f>
              <c:numCache>
                <c:formatCode>General</c:formatCode>
                <c:ptCount val="7"/>
                <c:pt idx="0" formatCode="#,##0.00">
                  <c:v>2664</c:v>
                </c:pt>
                <c:pt idx="1">
                  <c:v>71.3</c:v>
                </c:pt>
                <c:pt idx="2" formatCode="#,##0.00">
                  <c:v>1595.9</c:v>
                </c:pt>
                <c:pt idx="3" formatCode="#,##0.00">
                  <c:v>9299.4</c:v>
                </c:pt>
                <c:pt idx="4" formatCode="#,##0.00">
                  <c:v>24.5</c:v>
                </c:pt>
                <c:pt idx="5" formatCode="#,##0.00">
                  <c:v>111.6</c:v>
                </c:pt>
                <c:pt idx="6">
                  <c:v>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312-4D63-8EF7-D76EF83C848E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050960725198802E-2"/>
          <c:y val="1.5285212899782045E-2"/>
          <c:w val="0.97698582900217956"/>
          <c:h val="0.98433949538330534"/>
        </c:manualLayout>
      </c:layout>
      <c:pie3DChart>
        <c:varyColors val="1"/>
      </c:pie3DChart>
      <c:spPr>
        <a:noFill/>
        <a:ln w="25400"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структура безвозмездных поступлений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81998302770908E-2"/>
          <c:y val="0.1704685335114178"/>
          <c:w val="0.81436003394458234"/>
          <c:h val="0.55448001062870023"/>
        </c:manualLayout>
      </c:layout>
      <c:pie3DChart>
        <c:varyColors val="1"/>
        <c:ser>
          <c:idx val="0"/>
          <c:order val="0"/>
          <c:dPt>
            <c:idx val="0"/>
            <c:explosion val="6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8C-48C8-BFA5-7FEC0EBD8BFE}"/>
              </c:ext>
            </c:extLst>
          </c:dPt>
          <c:dPt>
            <c:idx val="1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8C-48C8-BFA5-7FEC0EBD8BFE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8C-48C8-BFA5-7FEC0EBD8BFE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8C-48C8-BFA5-7FEC0EBD8BFE}"/>
              </c:ext>
            </c:extLst>
          </c:dPt>
          <c:dLbls>
            <c:dLbl>
              <c:idx val="0"/>
              <c:layout>
                <c:manualLayout>
                  <c:x val="-4.1345542386234675E-2"/>
                  <c:y val="0.250983673244968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Дотации 
</a:t>
                    </a:r>
                    <a:r>
                      <a:rPr lang="ru-RU" dirty="0" smtClean="0"/>
                      <a:t>32%</a:t>
                    </a:r>
                    <a:endParaRPr lang="ru-RU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388C-48C8-BFA5-7FEC0EBD8BFE}"/>
                </c:ext>
              </c:extLst>
            </c:dLbl>
            <c:dLbl>
              <c:idx val="1"/>
              <c:layout>
                <c:manualLayout>
                  <c:x val="0"/>
                  <c:y val="0.1540691855563174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Субсидии 
</a:t>
                    </a:r>
                    <a:r>
                      <a:rPr lang="ru-RU" dirty="0" smtClean="0"/>
                      <a:t>52%</a:t>
                    </a:r>
                    <a:endParaRPr lang="ru-RU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388C-48C8-BFA5-7FEC0EBD8BFE}"/>
                </c:ext>
              </c:extLst>
            </c:dLbl>
            <c:dLbl>
              <c:idx val="2"/>
              <c:layout>
                <c:manualLayout>
                  <c:x val="-0.16813853903735423"/>
                  <c:y val="0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Субвенции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4%</a:t>
                    </a:r>
                    <a:endParaRPr lang="ru-RU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388C-48C8-BFA5-7FEC0EBD8BFE}"/>
                </c:ext>
              </c:extLst>
            </c:dLbl>
            <c:dLbl>
              <c:idx val="3"/>
              <c:layout>
                <c:manualLayout>
                  <c:x val="0.41345542386234685"/>
                  <c:y val="7.703459277815856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Иные межбюджетные трансферты
</a:t>
                    </a:r>
                    <a:r>
                      <a:rPr lang="ru-RU" dirty="0" smtClean="0"/>
                      <a:t>10%</a:t>
                    </a:r>
                    <a:endParaRPr lang="ru-RU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388C-48C8-BFA5-7FEC0EBD8BFE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472C4"/>
                </a:solidFill>
              </a:ln>
              <a:effectLst/>
            </c:sp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Лист2!$A$17:$A$20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Лист2!$B$17:$B$20</c:f>
              <c:numCache>
                <c:formatCode>General</c:formatCode>
                <c:ptCount val="4"/>
                <c:pt idx="0">
                  <c:v>3245.7</c:v>
                </c:pt>
                <c:pt idx="1">
                  <c:v>3228.5</c:v>
                </c:pt>
                <c:pt idx="2">
                  <c:v>223.2</c:v>
                </c:pt>
                <c:pt idx="3">
                  <c:v>83.3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88C-48C8-BFA5-7FEC0EBD8BFE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21CE6-50F7-4CF3-B57D-F020391AB04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602BF-71B3-4A04-8859-1F7062C87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65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602BF-71B3-4A04-8859-1F7062C87EA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91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22AD4A-D6B1-4E2C-8B40-BA6B165A0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A260591-8620-44B7-AC96-B766ABA38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D1E74F-BC64-4424-BAE8-F1C3488A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E9A0FF-E70E-4A3F-9229-D754FEE5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D245A3-21F2-467F-9427-370541F0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481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7F39F7-F13D-4DC7-934E-E7A1F8BC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758D80E-2435-4654-B434-F1C3D660C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1A0CDE-C235-43A4-BDE8-5539CAD0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4B7EBA-3C3C-41CA-9A83-C322032B7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BF6DD5-57AF-4F95-9526-88D470AD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32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52E4EB-84BB-47B1-8EC9-392EB6750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4554083-E18B-4E80-B16C-7B366FA1A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AFB81B-DF5E-43BE-80F3-DF2421D6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6E4A9B-188A-47C6-878A-94982E84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6405CD-9ED2-4D99-9963-E6CE40AC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574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F91B8-EE30-45E8-8BBA-6CFBCEFA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93D12A-EAB7-4D36-98A0-0C24E1207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7185B0-152B-40A3-B795-79EDDA3A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434408-DAC6-4008-9BF8-9ED75162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03CD95-2200-45BD-80E5-0096FA72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79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647555-2BE1-4892-B709-C72E2BA4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7D2301-0DD7-40D1-B73D-924291ADF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78528B-07DA-4639-B23D-F9984E65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8A66DE-008A-4107-960C-91AD966B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7E801B-46BF-42BF-B20E-EC50757A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427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767A3-0207-4B6B-A648-92C8C331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8C1C66-BA64-4F84-8048-E2DBD10DE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8EC147-BD55-4397-8016-013B10B85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5D5E9E1-DCD3-44EC-B9DA-6F5EE3C9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3170B5-2ED7-4588-BE4E-A3D4960A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6B0D37-2511-45D5-82B5-221C78BB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1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A63736-FB76-41ED-ADD1-E5BCD429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774121-F107-45C9-9A38-30F38D20C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BDCB90C-4AEC-410C-9CE0-661682AF5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36FD6DD-D373-4954-B010-5C9400540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1C0A26A-59D6-4AD9-ACFB-3DB404251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15685DF-8029-4AEC-BCBF-67CB576F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B76D700-13EF-4DA2-B35D-1265526A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0257291-D3A6-4EAC-A30C-6FC4C237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10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EFEDED-459F-466A-A1D7-1F9865D8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4CB1A2D-C6AA-4529-9491-D7AF1DCA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1F9DEB-C0C1-42E1-AE05-4C2B343C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CFA9FE9-4DAD-4D63-835E-244C67F9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41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CB5E863-0FEB-499B-82BD-3552DA21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36A5B26-3EF1-4474-9D5D-851B521E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695BD3E-C733-4974-890F-544817EA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959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14F5B3-64C2-4818-9B4F-516E5186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071EBE-3BDF-4E5C-ADC4-2E236504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4DACAC-6491-4FCC-AC0F-3F22BA827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1A72B0D-800C-43F6-AF3E-B5EBC283C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58384C-2F4E-4527-8EF2-02BE8086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EFE9D6C-9EE0-449A-B434-9F7082D0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27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EA7889-665E-4AE7-952F-677D0B8C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1F81100-11EC-4E34-BACA-AE7668509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3683BF3-B321-4C4C-94F1-44C78DB4F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943683-5D7E-413C-8B29-672A8AEB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91351F-24A7-4B21-B6DA-89CF5643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565107-DA91-440F-9122-9937C977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74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83FFDB-73BD-42A3-853B-700B13FF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B043566-98B9-4D48-9C6F-772CF47BD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329674-5F1E-494B-881C-B022098E4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0AD87-664F-44EB-9DC6-0025B211C1A9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0AD467-BEF2-463F-85EB-13341AF2D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4DF4D1-CF5A-44DF-A89B-59C2B510E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83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81A5AF9-9B02-470C-B9E0-EE867059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EB54E7-01A3-468F-9B15-A81A805FB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3091"/>
            <a:ext cx="9144000" cy="8794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/>
              <a:t>БЮДЖЕТ ДЛЯ ГРАЖДАН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0C323BA-F833-4B2E-813D-EE5004A56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2567"/>
            <a:ext cx="9144000" cy="16557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/>
              <a:t>по исполнению бюджета </a:t>
            </a:r>
            <a:r>
              <a:rPr lang="ru-RU" sz="3600" dirty="0" err="1" smtClean="0"/>
              <a:t>Нижнемедведицкого</a:t>
            </a:r>
            <a:r>
              <a:rPr lang="ru-RU" sz="3600" dirty="0" smtClean="0"/>
              <a:t> </a:t>
            </a:r>
            <a:r>
              <a:rPr lang="ru-RU" sz="3600" dirty="0"/>
              <a:t>сельсовета Курского района Курской области за 2021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240006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DCF897-CC1A-44AE-9A4C-FBC25C828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229"/>
            <a:ext cx="9144000" cy="115409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Уважаемые жители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МО </a:t>
            </a:r>
            <a:r>
              <a:rPr lang="ru-RU" sz="3600" dirty="0" smtClean="0">
                <a:solidFill>
                  <a:srgbClr val="002060"/>
                </a:solidFill>
              </a:rPr>
              <a:t>«Нижнемедведицкий  </a:t>
            </a:r>
            <a:r>
              <a:rPr lang="ru-RU" sz="3600" dirty="0">
                <a:solidFill>
                  <a:srgbClr val="002060"/>
                </a:solidFill>
              </a:rPr>
              <a:t>сельсовет»!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D8C967-4F43-41BE-9BF9-ACA29129C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15456"/>
            <a:ext cx="9144000" cy="402789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   </a:t>
            </a:r>
            <a:r>
              <a:rPr lang="ru-RU" sz="2000" dirty="0">
                <a:solidFill>
                  <a:srgbClr val="002060"/>
                </a:solidFill>
              </a:rPr>
              <a:t>В соответствии с Бюджетным посланием Президента Российской Федерации В.В. Путина о бюджетной политике, в целях реализации принципа прозрачности и открытости бюджета и информирования жителей о расходовании средств бюджета разработана брошюра «Бюджет для граждан» по исполнению бюджета за 2021 год.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   Представленная в ней информация позволит гражданам составить представление об источниках формирования доходов бюджета сельского поселения, направлениях расходования бюджетных средств в 2021 году и сделать выводы об эффективности использования бюджетных средств.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   Администрация </a:t>
            </a:r>
            <a:r>
              <a:rPr lang="ru-RU" sz="2000" dirty="0" err="1" smtClean="0">
                <a:solidFill>
                  <a:srgbClr val="002060"/>
                </a:solidFill>
              </a:rPr>
              <a:t>Нижнемедведицкого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сельсовета Курского района Курской области, публикуя брошюру «Бюджет для граждан» по исполнению бюджета за 2021 год, надеется на заинтересованное внимание жителей сельского поселения к процессу исполнения бюджета.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F803CAE-A5F1-4400-9D22-33171BC33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9267" cy="21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912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77FC3E-7E92-402E-844C-80B8C10F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1842"/>
            <a:ext cx="10515600" cy="1305016"/>
          </a:xfrm>
        </p:spPr>
        <p:txBody>
          <a:bodyPr>
            <a:normAutofit fontScale="90000"/>
          </a:bodyPr>
          <a:lstStyle/>
          <a:p>
            <a:pPr marL="501498" indent="-501498" algn="ctr" eaLnBrk="1" hangingPunct="1">
              <a:lnSpc>
                <a:spcPct val="80000"/>
              </a:lnSpc>
              <a:defRPr/>
            </a:pPr>
            <a:r>
              <a:rPr lang="ru-RU" sz="6000" b="0" i="0" kern="0" dirty="0">
                <a:solidFill>
                  <a:prstClr val="black"/>
                </a:solidFill>
                <a:latin typeface="Corbel"/>
                <a:cs typeface="Arial" charset="0"/>
              </a:rPr>
              <a:t/>
            </a:r>
            <a:br>
              <a:rPr lang="ru-RU" sz="6000" b="0" i="0" kern="0" dirty="0">
                <a:solidFill>
                  <a:prstClr val="black"/>
                </a:solidFill>
                <a:latin typeface="Corbel"/>
                <a:cs typeface="Arial" charset="0"/>
              </a:rPr>
            </a:br>
            <a:r>
              <a:rPr lang="ru-RU" sz="3200" b="1" i="0" kern="0" dirty="0">
                <a:solidFill>
                  <a:srgbClr val="002060"/>
                </a:solidFill>
                <a:latin typeface="Corbel"/>
                <a:cs typeface="Arial" charset="0"/>
              </a:rPr>
              <a:t>Основные показатели исполнения бюджета </a:t>
            </a:r>
            <a:r>
              <a:rPr lang="ru-RU" sz="3200" b="1" i="0" kern="0" dirty="0" err="1" smtClean="0">
                <a:solidFill>
                  <a:srgbClr val="002060"/>
                </a:solidFill>
                <a:latin typeface="Corbel"/>
                <a:cs typeface="Arial" charset="0"/>
              </a:rPr>
              <a:t>Нижнемедведицкого</a:t>
            </a:r>
            <a:r>
              <a:rPr lang="ru-RU" sz="3200" b="1" i="0" kern="0" dirty="0" smtClean="0">
                <a:solidFill>
                  <a:srgbClr val="002060"/>
                </a:solidFill>
                <a:latin typeface="Corbel"/>
                <a:cs typeface="Arial" charset="0"/>
              </a:rPr>
              <a:t>  </a:t>
            </a:r>
            <a:r>
              <a:rPr lang="ru-RU" sz="3200" b="1" i="0" kern="0" dirty="0">
                <a:solidFill>
                  <a:srgbClr val="002060"/>
                </a:solidFill>
                <a:latin typeface="Corbel"/>
                <a:cs typeface="Arial" charset="0"/>
              </a:rPr>
              <a:t>сельсовета за 2021 год</a:t>
            </a:r>
            <a:r>
              <a:rPr lang="ru-RU" sz="3200" b="1" i="0" kern="0" dirty="0">
                <a:solidFill>
                  <a:srgbClr val="FFFF00"/>
                </a:solidFill>
                <a:latin typeface="Corbel"/>
                <a:cs typeface="Arial" charset="0"/>
              </a:rPr>
              <a:t/>
            </a:r>
            <a:br>
              <a:rPr lang="ru-RU" sz="3200" b="1" i="0" kern="0" dirty="0">
                <a:solidFill>
                  <a:srgbClr val="FFFF00"/>
                </a:solidFill>
                <a:latin typeface="Corbel"/>
                <a:cs typeface="Arial" charset="0"/>
              </a:rPr>
            </a:br>
            <a:endParaRPr lang="ru-RU" sz="32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6220A1-B09F-4A65-8D7E-8B92B11B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13391"/>
            <a:ext cx="10515600" cy="437626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52D7B256-8B66-4B91-8F32-BB46AFF74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6839745"/>
              </p:ext>
            </p:extLst>
          </p:nvPr>
        </p:nvGraphicFramePr>
        <p:xfrm>
          <a:off x="787461" y="1242874"/>
          <a:ext cx="10534527" cy="5316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371">
                  <a:extLst>
                    <a:ext uri="{9D8B030D-6E8A-4147-A177-3AD203B41FA5}">
                      <a16:colId xmlns:a16="http://schemas.microsoft.com/office/drawing/2014/main" xmlns="" val="3589040086"/>
                    </a:ext>
                  </a:extLst>
                </a:gridCol>
                <a:gridCol w="2476870">
                  <a:extLst>
                    <a:ext uri="{9D8B030D-6E8A-4147-A177-3AD203B41FA5}">
                      <a16:colId xmlns:a16="http://schemas.microsoft.com/office/drawing/2014/main" xmlns="" val="392007372"/>
                    </a:ext>
                  </a:extLst>
                </a:gridCol>
                <a:gridCol w="2689934">
                  <a:extLst>
                    <a:ext uri="{9D8B030D-6E8A-4147-A177-3AD203B41FA5}">
                      <a16:colId xmlns:a16="http://schemas.microsoft.com/office/drawing/2014/main" xmlns="" val="1505587372"/>
                    </a:ext>
                  </a:extLst>
                </a:gridCol>
                <a:gridCol w="2056352">
                  <a:extLst>
                    <a:ext uri="{9D8B030D-6E8A-4147-A177-3AD203B41FA5}">
                      <a16:colId xmlns:a16="http://schemas.microsoft.com/office/drawing/2014/main" xmlns="" val="2998190669"/>
                    </a:ext>
                  </a:extLst>
                </a:gridCol>
              </a:tblGrid>
              <a:tr h="461023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ДОХОДНАЯ ЧАСТЬ БЮДЖЕТА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7035702"/>
                  </a:ext>
                </a:extLst>
              </a:tr>
              <a:tr h="98609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Утвержденный план на 2021 год (тыс. руб.)</a:t>
                      </a:r>
                    </a:p>
                  </a:txBody>
                  <a:tcPr marL="82213" marR="82213" marT="79406" marB="79406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Фактическое исполнение на 01.01.2022 г. (тыс. руб.)</a:t>
                      </a:r>
                    </a:p>
                  </a:txBody>
                  <a:tcPr marL="82213" marR="82213" marT="79406" marB="79406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исполнения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13" marR="82213" marT="79406" marB="79406" anchor="ctr"/>
                </a:tc>
                <a:extLst>
                  <a:ext uri="{0D108BD9-81ED-4DB2-BD59-A6C34878D82A}">
                    <a16:rowId xmlns:a16="http://schemas.microsoft.com/office/drawing/2014/main" xmlns="" val="1921289022"/>
                  </a:ext>
                </a:extLst>
              </a:tr>
              <a:tr h="67430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Общий объем доходов</a:t>
                      </a:r>
                    </a:p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из них: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19680,9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17254,8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9625376"/>
                  </a:ext>
                </a:extLst>
              </a:tr>
              <a:tr h="67430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Налоговые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14075,7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11689,5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6873332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5605,3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5565,3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5482113"/>
                  </a:ext>
                </a:extLst>
              </a:tr>
              <a:tr h="461023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РАСХОДНАЯ ЧАСТЬ БЮДЖЕТА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6936572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Общий объём расходов</a:t>
                      </a:r>
                    </a:p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из них:</a:t>
                      </a:r>
                    </a:p>
                  </a:txBody>
                  <a:tcPr marL="82213" marR="82213" marT="79392" marB="793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27648,2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20735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7216714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 счет собственных средств</a:t>
                      </a:r>
                    </a:p>
                  </a:txBody>
                  <a:tcPr marL="82213" marR="82213" marT="79392" marB="793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23863,4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17041,1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4513547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Дефицит(-) Профицит(+)</a:t>
                      </a:r>
                    </a:p>
                  </a:txBody>
                  <a:tcPr marL="82213" marR="82213" marT="79392" marB="79392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- 3480,2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9976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356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E382EF-E758-4442-ACB4-AAE61D42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45"/>
            <a:ext cx="10631750" cy="42612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Показатели исполнения доходов </a:t>
            </a:r>
            <a:r>
              <a:rPr lang="ru-RU" sz="2800" b="1" dirty="0" err="1" smtClean="0">
                <a:solidFill>
                  <a:srgbClr val="002060"/>
                </a:solidFill>
              </a:rPr>
              <a:t>Нижнемедведицкого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>
                <a:solidFill>
                  <a:srgbClr val="002060"/>
                </a:solidFill>
              </a:rPr>
              <a:t>сельсовета за 2021 год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932C8F21-F8E6-4AD1-B511-6094BB7A1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989638"/>
              </p:ext>
            </p:extLst>
          </p:nvPr>
        </p:nvGraphicFramePr>
        <p:xfrm>
          <a:off x="76941" y="648071"/>
          <a:ext cx="12038118" cy="6154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999">
                  <a:extLst>
                    <a:ext uri="{9D8B030D-6E8A-4147-A177-3AD203B41FA5}">
                      <a16:colId xmlns:a16="http://schemas.microsoft.com/office/drawing/2014/main" xmlns="" val="4217808057"/>
                    </a:ext>
                  </a:extLst>
                </a:gridCol>
                <a:gridCol w="6027109">
                  <a:extLst>
                    <a:ext uri="{9D8B030D-6E8A-4147-A177-3AD203B41FA5}">
                      <a16:colId xmlns:a16="http://schemas.microsoft.com/office/drawing/2014/main" xmlns="" val="3621382787"/>
                    </a:ext>
                  </a:extLst>
                </a:gridCol>
                <a:gridCol w="1890944">
                  <a:extLst>
                    <a:ext uri="{9D8B030D-6E8A-4147-A177-3AD203B41FA5}">
                      <a16:colId xmlns:a16="http://schemas.microsoft.com/office/drawing/2014/main" xmlns="" val="1800260951"/>
                    </a:ext>
                  </a:extLst>
                </a:gridCol>
                <a:gridCol w="2050742">
                  <a:extLst>
                    <a:ext uri="{9D8B030D-6E8A-4147-A177-3AD203B41FA5}">
                      <a16:colId xmlns:a16="http://schemas.microsoft.com/office/drawing/2014/main" xmlns="" val="3232241552"/>
                    </a:ext>
                  </a:extLst>
                </a:gridCol>
                <a:gridCol w="1500324">
                  <a:extLst>
                    <a:ext uri="{9D8B030D-6E8A-4147-A177-3AD203B41FA5}">
                      <a16:colId xmlns:a16="http://schemas.microsoft.com/office/drawing/2014/main" xmlns="" val="3540886589"/>
                    </a:ext>
                  </a:extLst>
                </a:gridCol>
              </a:tblGrid>
              <a:tr h="4438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№ п/п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Утвержденный план 2021 год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Исполнение 2021 год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3290614"/>
                  </a:ext>
                </a:extLst>
              </a:tr>
              <a:tr h="315156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Доходы всего</a:t>
                      </a:r>
                    </a:p>
                  </a:txBody>
                  <a:tcP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19681,0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17254,8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87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9693350"/>
                  </a:ext>
                </a:extLst>
              </a:tr>
              <a:tr h="2689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Налоговые и неналоговые  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доходы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14075,7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11689,5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83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5052853"/>
                  </a:ext>
                </a:extLst>
              </a:tr>
              <a:tr h="32048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НДФЛ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506,6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516,5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5034996"/>
                  </a:ext>
                </a:extLst>
              </a:tr>
              <a:tr h="29207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ЕСХН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449,3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449,3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627690"/>
                  </a:ext>
                </a:extLst>
              </a:tr>
              <a:tr h="3346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Налог на имущество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798,5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798,7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9549617"/>
                  </a:ext>
                </a:extLst>
              </a:tr>
              <a:tr h="32403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Земельный налог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11313,6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9118,0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83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1040213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Задолженность и перерасчеты по отмененным налогам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-196,2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6846609"/>
                  </a:ext>
                </a:extLst>
              </a:tr>
              <a:tr h="3107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Доходы от использования имущества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228,3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228,3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9995855"/>
                  </a:ext>
                </a:extLst>
              </a:tr>
              <a:tr h="3533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Доходы от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продажи материальных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и нематериальных доходов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567,2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567,2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6928973"/>
                  </a:ext>
                </a:extLst>
              </a:tr>
              <a:tr h="5248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Штрафы, санкции, возмещение ущерба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46,9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46,9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4596206"/>
                  </a:ext>
                </a:extLst>
              </a:tr>
              <a:tr h="696009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Прочие неналоговые платежи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165,3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160,8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97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7559307"/>
                  </a:ext>
                </a:extLst>
              </a:tr>
              <a:tr h="882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III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Безвозмездные поступления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5605,3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5565,3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99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240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018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D9B0C5-6A3A-4EC2-A893-1AA234FC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55"/>
            <a:ext cx="10515600" cy="5295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Структура доходов бюджета в 2021 году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102D00F3-3FB7-4B11-8941-39AD40D68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5439141"/>
              </p:ext>
            </p:extLst>
          </p:nvPr>
        </p:nvGraphicFramePr>
        <p:xfrm>
          <a:off x="0" y="896110"/>
          <a:ext cx="12192000" cy="647776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52252">
                  <a:extLst>
                    <a:ext uri="{9D8B030D-6E8A-4147-A177-3AD203B41FA5}">
                      <a16:colId xmlns:a16="http://schemas.microsoft.com/office/drawing/2014/main" xmlns="" val="1012139111"/>
                    </a:ext>
                  </a:extLst>
                </a:gridCol>
                <a:gridCol w="1381599">
                  <a:extLst>
                    <a:ext uri="{9D8B030D-6E8A-4147-A177-3AD203B41FA5}">
                      <a16:colId xmlns:a16="http://schemas.microsoft.com/office/drawing/2014/main" xmlns="" val="4035003945"/>
                    </a:ext>
                  </a:extLst>
                </a:gridCol>
                <a:gridCol w="1180532">
                  <a:extLst>
                    <a:ext uri="{9D8B030D-6E8A-4147-A177-3AD203B41FA5}">
                      <a16:colId xmlns:a16="http://schemas.microsoft.com/office/drawing/2014/main" xmlns="" val="2273959831"/>
                    </a:ext>
                  </a:extLst>
                </a:gridCol>
                <a:gridCol w="924493">
                  <a:extLst>
                    <a:ext uri="{9D8B030D-6E8A-4147-A177-3AD203B41FA5}">
                      <a16:colId xmlns:a16="http://schemas.microsoft.com/office/drawing/2014/main" xmlns="" val="3065830860"/>
                    </a:ext>
                  </a:extLst>
                </a:gridCol>
                <a:gridCol w="5953124">
                  <a:extLst>
                    <a:ext uri="{9D8B030D-6E8A-4147-A177-3AD203B41FA5}">
                      <a16:colId xmlns:a16="http://schemas.microsoft.com/office/drawing/2014/main" xmlns="" val="3532483058"/>
                    </a:ext>
                  </a:extLst>
                </a:gridCol>
              </a:tblGrid>
              <a:tr h="7728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Наименование доходов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Утвержденный план на 2021 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Исполнено за 2021 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b"/>
                </a:tc>
                <a:extLst>
                  <a:ext uri="{0D108BD9-81ED-4DB2-BD59-A6C34878D82A}">
                    <a16:rowId xmlns:a16="http://schemas.microsoft.com/office/drawing/2014/main" xmlns="" val="1081034431"/>
                  </a:ext>
                </a:extLst>
              </a:tr>
              <a:tr h="3731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Налоговые доходы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13068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10685,8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83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819272"/>
                  </a:ext>
                </a:extLst>
              </a:tr>
              <a:tr h="2930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>
                          <a:solidFill>
                            <a:srgbClr val="002060"/>
                          </a:solidFill>
                          <a:effectLst/>
                        </a:rPr>
                        <a:t>Неналоговые доходы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1007,7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1003,7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99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4172321"/>
                  </a:ext>
                </a:extLst>
              </a:tr>
              <a:tr h="3083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>
                          <a:solidFill>
                            <a:srgbClr val="002060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5605,3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5565,3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99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5592789"/>
                  </a:ext>
                </a:extLst>
              </a:tr>
              <a:tr h="2995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Итого доходов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19681,0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17254,8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87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9572395"/>
                  </a:ext>
                </a:extLst>
              </a:tr>
              <a:tr h="51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14075,7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11689,5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83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9"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0" marR="5020" marT="5020" marB="0" anchor="b"/>
                </a:tc>
                <a:extLst>
                  <a:ext uri="{0D108BD9-81ED-4DB2-BD59-A6C34878D82A}">
                    <a16:rowId xmlns:a16="http://schemas.microsoft.com/office/drawing/2014/main" xmlns="" val="1328837110"/>
                  </a:ext>
                </a:extLst>
              </a:tr>
              <a:tr h="51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>
                          <a:solidFill>
                            <a:srgbClr val="002060"/>
                          </a:solidFill>
                          <a:effectLst/>
                        </a:rPr>
                        <a:t>Налог на доходы физических лиц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506,6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516,5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5046692"/>
                  </a:ext>
                </a:extLst>
              </a:tr>
              <a:tr h="51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>
                          <a:solidFill>
                            <a:srgbClr val="002060"/>
                          </a:solidFill>
                          <a:effectLst/>
                        </a:rPr>
                        <a:t>Единый сельскохозяйственный налог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449,3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449,3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4084808"/>
                  </a:ext>
                </a:extLst>
              </a:tr>
              <a:tr h="51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>
                          <a:solidFill>
                            <a:srgbClr val="002060"/>
                          </a:solidFill>
                          <a:effectLst/>
                        </a:rPr>
                        <a:t>Налог на имущество физических лиц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798,5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798,7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3316680"/>
                  </a:ext>
                </a:extLst>
              </a:tr>
              <a:tr h="2882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11313,6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9118,0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83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9590783"/>
                  </a:ext>
                </a:extLst>
              </a:tr>
              <a:tr h="51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Доходы от использования</a:t>
                      </a:r>
                    </a:p>
                    <a:p>
                      <a:pPr algn="l" rtl="0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имущества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228,3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228,3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6126854"/>
                  </a:ext>
                </a:extLst>
              </a:tr>
              <a:tr h="62230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Доходы от продажи материальных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и нематериальных доходов </a:t>
                      </a:r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567,2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567,2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5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Прочие неналоговые платежи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165,3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160,8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0" marR="5020" marT="5020" marB="0" anchor="b"/>
                </a:tc>
                <a:extLst>
                  <a:ext uri="{0D108BD9-81ED-4DB2-BD59-A6C34878D82A}">
                    <a16:rowId xmlns:a16="http://schemas.microsoft.com/office/drawing/2014/main" xmlns="" val="2087561131"/>
                  </a:ext>
                </a:extLst>
              </a:tr>
              <a:tr h="51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Денежные взыскания (штрафы)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0" marR="5020" marT="5020" marB="0" anchor="b"/>
                </a:tc>
                <a:extLst>
                  <a:ext uri="{0D108BD9-81ED-4DB2-BD59-A6C34878D82A}">
                    <a16:rowId xmlns:a16="http://schemas.microsoft.com/office/drawing/2014/main" xmlns="" val="4067400545"/>
                  </a:ext>
                </a:extLst>
              </a:tr>
            </a:tbl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350F4560-9280-42F8-87F2-C2AE725316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6981533"/>
              </p:ext>
            </p:extLst>
          </p:nvPr>
        </p:nvGraphicFramePr>
        <p:xfrm>
          <a:off x="6455664" y="932688"/>
          <a:ext cx="5513832" cy="171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6072DC9D-7F93-4E65-84C0-B661DC1E10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6002836"/>
              </p:ext>
            </p:extLst>
          </p:nvPr>
        </p:nvGraphicFramePr>
        <p:xfrm>
          <a:off x="6291072" y="3054096"/>
          <a:ext cx="5900928" cy="423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06327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647005-5090-41E1-9B60-EAEBF831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4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Структура доходов бюджета в 2021 году</a:t>
            </a:r>
            <a:endParaRPr lang="ru-RU" sz="32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7F3B2180-7293-4A5A-8EC3-0920D4A71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3812779"/>
              </p:ext>
            </p:extLst>
          </p:nvPr>
        </p:nvGraphicFramePr>
        <p:xfrm>
          <a:off x="838199" y="976544"/>
          <a:ext cx="10649504" cy="51106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40582">
                  <a:extLst>
                    <a:ext uri="{9D8B030D-6E8A-4147-A177-3AD203B41FA5}">
                      <a16:colId xmlns:a16="http://schemas.microsoft.com/office/drawing/2014/main" xmlns="" val="3776024808"/>
                    </a:ext>
                  </a:extLst>
                </a:gridCol>
                <a:gridCol w="1697826">
                  <a:extLst>
                    <a:ext uri="{9D8B030D-6E8A-4147-A177-3AD203B41FA5}">
                      <a16:colId xmlns:a16="http://schemas.microsoft.com/office/drawing/2014/main" xmlns="" val="1592746330"/>
                    </a:ext>
                  </a:extLst>
                </a:gridCol>
                <a:gridCol w="1324677">
                  <a:extLst>
                    <a:ext uri="{9D8B030D-6E8A-4147-A177-3AD203B41FA5}">
                      <a16:colId xmlns:a16="http://schemas.microsoft.com/office/drawing/2014/main" xmlns="" val="3468241948"/>
                    </a:ext>
                  </a:extLst>
                </a:gridCol>
                <a:gridCol w="1268705">
                  <a:extLst>
                    <a:ext uri="{9D8B030D-6E8A-4147-A177-3AD203B41FA5}">
                      <a16:colId xmlns:a16="http://schemas.microsoft.com/office/drawing/2014/main" xmlns="" val="899143543"/>
                    </a:ext>
                  </a:extLst>
                </a:gridCol>
                <a:gridCol w="4617714">
                  <a:extLst>
                    <a:ext uri="{9D8B030D-6E8A-4147-A177-3AD203B41FA5}">
                      <a16:colId xmlns:a16="http://schemas.microsoft.com/office/drawing/2014/main" xmlns="" val="1900567524"/>
                    </a:ext>
                  </a:extLst>
                </a:gridCol>
              </a:tblGrid>
              <a:tr h="5675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5605,3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5565,3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99,0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26747966"/>
                  </a:ext>
                </a:extLst>
              </a:tr>
              <a:tr h="10972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Дотации 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1820,5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1820,5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1376610"/>
                  </a:ext>
                </a:extLst>
              </a:tr>
              <a:tr h="1155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Субсидии 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2934,3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2934,3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100,00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0611346"/>
                  </a:ext>
                </a:extLst>
              </a:tr>
              <a:tr h="11935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Субвенции 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223,2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223,2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100,00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5337086"/>
                  </a:ext>
                </a:extLst>
              </a:tr>
              <a:tr h="10972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Иные межбюджетные трансферты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627,3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587,3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93,0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8614627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66E2178F-F696-4CB6-A505-53E41011B5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02033462"/>
              </p:ext>
            </p:extLst>
          </p:nvPr>
        </p:nvGraphicFramePr>
        <p:xfrm>
          <a:off x="6880193" y="976544"/>
          <a:ext cx="4607509" cy="511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FEA0613D-F388-434C-861B-DB344892AA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1794205"/>
              </p:ext>
            </p:extLst>
          </p:nvPr>
        </p:nvGraphicFramePr>
        <p:xfrm>
          <a:off x="6880192" y="950421"/>
          <a:ext cx="4607510" cy="511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4653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727FC4-0F45-4E44-8C33-B0AB36B3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277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Исполнение расходной части бюджета </a:t>
            </a:r>
            <a:r>
              <a:rPr lang="ru-RU" sz="2800" b="1" dirty="0" err="1" smtClean="0">
                <a:solidFill>
                  <a:srgbClr val="002060"/>
                </a:solidFill>
              </a:rPr>
              <a:t>Нижнемедведицкого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>
                <a:solidFill>
                  <a:srgbClr val="002060"/>
                </a:solidFill>
              </a:rPr>
              <a:t>сельсовета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 по отраслям за 2021 год </a:t>
            </a:r>
            <a:r>
              <a:rPr lang="ru-RU" sz="2000" b="1" dirty="0">
                <a:solidFill>
                  <a:srgbClr val="002060"/>
                </a:solidFill>
              </a:rPr>
              <a:t>(тысяч рублей)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0F697C99-5BF3-4274-8F19-E7BD898F6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3628583"/>
              </p:ext>
            </p:extLst>
          </p:nvPr>
        </p:nvGraphicFramePr>
        <p:xfrm>
          <a:off x="766808" y="1838254"/>
          <a:ext cx="10658383" cy="43942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996955">
                  <a:extLst>
                    <a:ext uri="{9D8B030D-6E8A-4147-A177-3AD203B41FA5}">
                      <a16:colId xmlns:a16="http://schemas.microsoft.com/office/drawing/2014/main" xmlns="" val="555023165"/>
                    </a:ext>
                  </a:extLst>
                </a:gridCol>
                <a:gridCol w="2325762">
                  <a:extLst>
                    <a:ext uri="{9D8B030D-6E8A-4147-A177-3AD203B41FA5}">
                      <a16:colId xmlns:a16="http://schemas.microsoft.com/office/drawing/2014/main" xmlns="" val="2223139955"/>
                    </a:ext>
                  </a:extLst>
                </a:gridCol>
                <a:gridCol w="2667833">
                  <a:extLst>
                    <a:ext uri="{9D8B030D-6E8A-4147-A177-3AD203B41FA5}">
                      <a16:colId xmlns:a16="http://schemas.microsoft.com/office/drawing/2014/main" xmlns="" val="3310338783"/>
                    </a:ext>
                  </a:extLst>
                </a:gridCol>
                <a:gridCol w="2667833">
                  <a:extLst>
                    <a:ext uri="{9D8B030D-6E8A-4147-A177-3AD203B41FA5}">
                      <a16:colId xmlns:a16="http://schemas.microsoft.com/office/drawing/2014/main" xmlns="" val="3532024570"/>
                    </a:ext>
                  </a:extLst>
                </a:gridCol>
              </a:tblGrid>
              <a:tr h="395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УТВЕРЖДЕННЫЙ ПЛАН </a:t>
                      </a:r>
                    </a:p>
                    <a:p>
                      <a:pPr algn="ctr"/>
                      <a:r>
                        <a:rPr lang="ru-RU" sz="1400" dirty="0"/>
                        <a:t>НА 2021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ИСПОЛНЕНО ЗА 2021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ИСПОЛНЕНИЯ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7334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Общегосударственные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13123,4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7386,6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56 %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5981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Национальная оборона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223,2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223,2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4286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Национальная безопасность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50,0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50,0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238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Национальная экономика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867,6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867,6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045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Жилищно-коммунальное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8076,1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7468,6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92%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650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Культура , Кинематография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4605,3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4037,1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87%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Социальная политика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677,5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677,5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7164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Физическая культура и спорт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25,0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25,0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392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ВСЕГО РАСХОДОВ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27648,2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20735,0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74%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3377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321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1BC1FD07-8BCD-4F36-8AA5-84C7D2764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1193D4-3E85-4873-B6F1-36221AEA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5467" y="365126"/>
            <a:ext cx="12462934" cy="51077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Исполнение расходов бюджета в рамках муниципальных программ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622BC144-B8DC-43D6-A398-0183364C1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1566959"/>
              </p:ext>
            </p:extLst>
          </p:nvPr>
        </p:nvGraphicFramePr>
        <p:xfrm>
          <a:off x="1964602" y="1153387"/>
          <a:ext cx="8193386" cy="551116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704580">
                  <a:extLst>
                    <a:ext uri="{9D8B030D-6E8A-4147-A177-3AD203B41FA5}">
                      <a16:colId xmlns:a16="http://schemas.microsoft.com/office/drawing/2014/main" xmlns="" val="2909237239"/>
                    </a:ext>
                  </a:extLst>
                </a:gridCol>
                <a:gridCol w="1359862">
                  <a:extLst>
                    <a:ext uri="{9D8B030D-6E8A-4147-A177-3AD203B41FA5}">
                      <a16:colId xmlns:a16="http://schemas.microsoft.com/office/drawing/2014/main" xmlns="" val="366553792"/>
                    </a:ext>
                  </a:extLst>
                </a:gridCol>
                <a:gridCol w="1128944">
                  <a:extLst>
                    <a:ext uri="{9D8B030D-6E8A-4147-A177-3AD203B41FA5}">
                      <a16:colId xmlns:a16="http://schemas.microsoft.com/office/drawing/2014/main" xmlns="" val="1745099466"/>
                    </a:ext>
                  </a:extLst>
                </a:gridCol>
              </a:tblGrid>
              <a:tr h="736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Утвержденные бюджетные назначения </a:t>
                      </a:r>
                    </a:p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на 2021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Исполнено в 2021 году</a:t>
                      </a:r>
                      <a:endParaRPr lang="ru-RU" sz="1200" b="0" i="0" u="none" strike="noStrike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extLst>
                  <a:ext uri="{0D108BD9-81ED-4DB2-BD59-A6C34878D82A}">
                    <a16:rowId xmlns:a16="http://schemas.microsoft.com/office/drawing/2014/main" xmlns="" val="429047040"/>
                  </a:ext>
                </a:extLst>
              </a:tr>
              <a:tr h="447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«Управление муниципальным имуществом и земельными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ресурсами»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75945,00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75945,00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55505491"/>
                  </a:ext>
                </a:extLst>
              </a:tr>
              <a:tr h="499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«Профилактика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правонарушений на территории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Нижнемедведицкого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сельсовета  Курского района курской 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49363154"/>
                  </a:ext>
                </a:extLst>
              </a:tr>
              <a:tr h="559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«Защита населения и территории от чрезвычайных ситуаций, обеспечение пожарной безопасности и безопасности людей на водных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объектах»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41907989"/>
                  </a:ext>
                </a:extLst>
              </a:tr>
              <a:tr h="740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"Энергосбережение и повышение энергетической эффективности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Нижнемедведицком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сельсовете Курского района Курской области"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199420,00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19071960"/>
                  </a:ext>
                </a:extLst>
              </a:tr>
              <a:tr h="470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Муниципальная программа «Развитие малого и среднего предпринимательства на 2017-2021 годы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6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Благоустройство территории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Нижнемедведицкого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сельсовета Курского    района Курской области 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7208035,07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6605270,20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22486240"/>
                  </a:ext>
                </a:extLst>
              </a:tr>
              <a:tr h="598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«Развитие культуры на 2021-2025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4605348,00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4037106,52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51429760"/>
                  </a:ext>
                </a:extLst>
              </a:tr>
              <a:tr h="374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«Социальная поддержка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граждан на 2021-2025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677531,27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677531,27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43126112"/>
                  </a:ext>
                </a:extLst>
              </a:tr>
              <a:tr h="636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 2017-2021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74845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636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>
            <a:extLst>
              <a:ext uri="{FF2B5EF4-FFF2-40B4-BE49-F238E27FC236}">
                <a16:creationId xmlns:a16="http://schemas.microsoft.com/office/drawing/2014/main" xmlns="" id="{78EFD969-1A69-421C-9283-C910FC8D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7860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748</Words>
  <Application>Microsoft Office PowerPoint</Application>
  <PresentationFormat>Произвольный</PresentationFormat>
  <Paragraphs>277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БЮДЖЕТ ДЛЯ ГРАЖДАН</vt:lpstr>
      <vt:lpstr>Уважаемые жители  МО «Нижнемедведицкий  сельсовет»!</vt:lpstr>
      <vt:lpstr> Основные показатели исполнения бюджета Нижнемедведицкого  сельсовета за 2021 год </vt:lpstr>
      <vt:lpstr>Показатели исполнения доходов Нижнемедведицкого  сельсовета за 2021 год</vt:lpstr>
      <vt:lpstr>Структура доходов бюджета в 2021 году</vt:lpstr>
      <vt:lpstr>Структура доходов бюджета в 2021 году</vt:lpstr>
      <vt:lpstr>Исполнение расходной части бюджета Нижнемедведицкого  сельсовета  по отраслям за 2021 год (тысяч рублей)</vt:lpstr>
      <vt:lpstr>Исполнение расходов бюджета в рамках муниципальных программ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Шахова</dc:creator>
  <cp:lastModifiedBy>Buch</cp:lastModifiedBy>
  <cp:revision>83</cp:revision>
  <dcterms:created xsi:type="dcterms:W3CDTF">2021-05-12T11:15:37Z</dcterms:created>
  <dcterms:modified xsi:type="dcterms:W3CDTF">2022-05-23T13:47:41Z</dcterms:modified>
</cp:coreProperties>
</file>